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12191999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g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21DBE14D-75FF-41B9-B035-6A7883926FAE.jpe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999" cy="6858000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0" y="0"/>
            <a:ext cx="6172200" cy="6858000"/>
          </a:xfrm>
          <a:prstGeom prst="rect">
            <a:avLst/>
          </a:prstGeom>
          <a:solidFill>
            <a:srgbClr val="040A1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6062472"/>
            <a:ext cx="12191999" cy="795528"/>
          </a:xfrm>
          <a:prstGeom prst="rect">
            <a:avLst/>
          </a:prstGeom>
          <a:solidFill>
            <a:srgbClr val="050D1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566928" y="438912"/>
            <a:ext cx="5303520" cy="32004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l">
              <a:defRPr sz="1500" b="1">
                <a:solidFill>
                  <a:srgbClr val="C9A84C"/>
                </a:solidFill>
                <a:latin typeface="Aptos Display"/>
              </a:defRPr>
            </a:pPr>
            <a:r>
              <a:t>PROJECT ARION™ MOBILE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30352" y="932688"/>
            <a:ext cx="580644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900" b="1">
                <a:solidFill>
                  <a:srgbClr val="FFFFFF"/>
                </a:solidFill>
                <a:latin typeface="Aptos Display"/>
              </a:defRPr>
            </a:pPr>
            <a:r>
              <a:t>TAKE YOUR HANDICAPPING WITH YOU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76072" y="2020824"/>
            <a:ext cx="5394960" cy="6583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800">
                <a:solidFill>
                  <a:srgbClr val="A6B4CA"/>
                </a:solidFill>
                <a:latin typeface="Aptos"/>
              </a:defRPr>
            </a:pPr>
            <a:r>
              <a:t>An on-the-go command center for iOS and Android — built to carry desktop-grade race intelligence into live race-day decisions.</a:t>
            </a:r>
          </a:p>
        </p:txBody>
      </p:sp>
      <p:sp>
        <p:nvSpPr>
          <p:cNvPr id="8" name="Rectangle 7"/>
          <p:cNvSpPr/>
          <p:nvPr/>
        </p:nvSpPr>
        <p:spPr>
          <a:xfrm>
            <a:off x="585216" y="2798064"/>
            <a:ext cx="4389120" cy="18288"/>
          </a:xfrm>
          <a:prstGeom prst="rect">
            <a:avLst/>
          </a:prstGeom>
          <a:solidFill>
            <a:srgbClr val="C9A84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Oval 8"/>
          <p:cNvSpPr/>
          <p:nvPr/>
        </p:nvSpPr>
        <p:spPr>
          <a:xfrm>
            <a:off x="603504" y="3072384"/>
            <a:ext cx="91440" cy="91440"/>
          </a:xfrm>
          <a:prstGeom prst="ellipse">
            <a:avLst/>
          </a:prstGeom>
          <a:solidFill>
            <a:srgbClr val="C9A84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786384" y="2999232"/>
            <a:ext cx="5074920" cy="438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450" b="1">
                <a:solidFill>
                  <a:srgbClr val="FFFFFF"/>
                </a:solidFill>
                <a:latin typeface="Aptos"/>
              </a:rPr>
              <a:t>Mobile Racecards — </a:t>
            </a:r>
            <a:r>
              <a:rPr sz="1450">
                <a:solidFill>
                  <a:srgbClr val="B0BCD0"/>
                </a:solidFill>
                <a:latin typeface="Aptos"/>
              </a:rPr>
              <a:t>Cloud-loaded daily cards served through Turso/API.</a:t>
            </a:r>
          </a:p>
        </p:txBody>
      </p:sp>
      <p:sp>
        <p:nvSpPr>
          <p:cNvPr id="11" name="Oval 10"/>
          <p:cNvSpPr/>
          <p:nvPr/>
        </p:nvSpPr>
        <p:spPr>
          <a:xfrm>
            <a:off x="603504" y="3639312"/>
            <a:ext cx="91440" cy="91440"/>
          </a:xfrm>
          <a:prstGeom prst="ellipse">
            <a:avLst/>
          </a:prstGeom>
          <a:solidFill>
            <a:srgbClr val="C9A84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786384" y="3566160"/>
            <a:ext cx="5074920" cy="438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450" b="1">
                <a:solidFill>
                  <a:srgbClr val="FFFFFF"/>
                </a:solidFill>
                <a:latin typeface="Aptos"/>
              </a:rPr>
              <a:t>Adjust on the Fly — </a:t>
            </a:r>
            <a:r>
              <a:rPr sz="1450">
                <a:solidFill>
                  <a:srgbClr val="B0BCD0"/>
                </a:solidFill>
                <a:latin typeface="Aptos"/>
              </a:rPr>
              <a:t>Scratch, driver, track condition, medication and equipment changes.</a:t>
            </a:r>
          </a:p>
        </p:txBody>
      </p:sp>
      <p:sp>
        <p:nvSpPr>
          <p:cNvPr id="13" name="Oval 12"/>
          <p:cNvSpPr/>
          <p:nvPr/>
        </p:nvSpPr>
        <p:spPr>
          <a:xfrm>
            <a:off x="603504" y="4206240"/>
            <a:ext cx="91440" cy="91440"/>
          </a:xfrm>
          <a:prstGeom prst="ellipse">
            <a:avLst/>
          </a:prstGeom>
          <a:solidFill>
            <a:srgbClr val="C9A84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786384" y="4133087"/>
            <a:ext cx="5074920" cy="438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450" b="1">
                <a:solidFill>
                  <a:srgbClr val="FFFFFF"/>
                </a:solidFill>
                <a:latin typeface="Aptos"/>
              </a:rPr>
              <a:t>Desktop Intelligence in Your Pocket — </a:t>
            </a:r>
            <a:r>
              <a:rPr sz="1450">
                <a:solidFill>
                  <a:srgbClr val="B0BCD0"/>
                </a:solidFill>
                <a:latin typeface="Aptos"/>
              </a:rPr>
              <a:t>Rankings, Q4, layoff, pace splits, trainer/driver data and live overlays.</a:t>
            </a:r>
          </a:p>
        </p:txBody>
      </p:sp>
      <p:sp>
        <p:nvSpPr>
          <p:cNvPr id="15" name="Oval 14"/>
          <p:cNvSpPr/>
          <p:nvPr/>
        </p:nvSpPr>
        <p:spPr>
          <a:xfrm>
            <a:off x="603504" y="4773168"/>
            <a:ext cx="91440" cy="91440"/>
          </a:xfrm>
          <a:prstGeom prst="ellipse">
            <a:avLst/>
          </a:prstGeom>
          <a:solidFill>
            <a:srgbClr val="C9A84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786384" y="4700016"/>
            <a:ext cx="5074920" cy="438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450" b="1">
                <a:solidFill>
                  <a:srgbClr val="FFFFFF"/>
                </a:solidFill>
                <a:latin typeface="Aptos"/>
              </a:rPr>
              <a:t>Race-Day Action Board — </a:t>
            </a:r>
            <a:r>
              <a:rPr sz="1450">
                <a:solidFill>
                  <a:srgbClr val="B0BCD0"/>
                </a:solidFill>
                <a:latin typeface="Aptos"/>
              </a:rPr>
              <a:t>Fast, field-ready view for decisions away from the desktop.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576072" y="5440680"/>
            <a:ext cx="1965960" cy="347472"/>
          </a:xfrm>
          <a:prstGeom prst="roundRect">
            <a:avLst/>
          </a:prstGeom>
          <a:solidFill>
            <a:srgbClr val="0C1B2A"/>
          </a:solidFill>
          <a:ln w="15240">
            <a:solidFill>
              <a:srgbClr val="C9A84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685800" y="5509260"/>
            <a:ext cx="1746504" cy="16459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050" b="1">
                <a:solidFill>
                  <a:srgbClr val="C9A84C"/>
                </a:solidFill>
                <a:latin typeface="Aptos"/>
              </a:defRPr>
            </a:pPr>
            <a:r>
              <a:t>iOS TestFlight Beta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2679191" y="5440680"/>
            <a:ext cx="2240280" cy="347472"/>
          </a:xfrm>
          <a:prstGeom prst="roundRect">
            <a:avLst/>
          </a:prstGeom>
          <a:solidFill>
            <a:srgbClr val="0C1B2A"/>
          </a:solidFill>
          <a:ln w="15240">
            <a:solidFill>
              <a:srgbClr val="1D9E7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2788920" y="5509260"/>
            <a:ext cx="2020824" cy="16459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050" b="1">
                <a:solidFill>
                  <a:srgbClr val="1D9E75"/>
                </a:solidFill>
                <a:latin typeface="Aptos"/>
              </a:defRPr>
            </a:pPr>
            <a:r>
              <a:t>Android Internal Testing</a:t>
            </a:r>
          </a:p>
        </p:txBody>
      </p:sp>
      <p:sp>
        <p:nvSpPr>
          <p:cNvPr id="21" name="Rounded Rectangle 20"/>
          <p:cNvSpPr/>
          <p:nvPr/>
        </p:nvSpPr>
        <p:spPr>
          <a:xfrm>
            <a:off x="7818120" y="502920"/>
            <a:ext cx="3566160" cy="804672"/>
          </a:xfrm>
          <a:prstGeom prst="roundRect">
            <a:avLst/>
          </a:prstGeom>
          <a:solidFill>
            <a:srgbClr val="050D17"/>
          </a:solidFill>
          <a:ln w="10160">
            <a:solidFill>
              <a:srgbClr val="C9A84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8028431" y="658368"/>
            <a:ext cx="3154680" cy="4114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100" b="1">
                <a:solidFill>
                  <a:srgbClr val="C9A84C"/>
                </a:solidFill>
                <a:latin typeface="Aptos"/>
              </a:defRPr>
            </a:pPr>
            <a:r>
              <a:t>LIVE CHANGES • MOBILE CARDS • RACE-DAY INTELLIGENCE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576072" y="6236208"/>
            <a:ext cx="10972800" cy="29260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150">
                <a:solidFill>
                  <a:srgbClr val="9BA9BF"/>
                </a:solidFill>
                <a:latin typeface="Aptos"/>
              </a:defRPr>
            </a:pPr>
            <a:r>
              <a:t>Project Arion™ Mobile Apps  |  iOS + Android beta  |  Patent-pending real-time racing intelligence platform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